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</p:sldIdLst>
  <p:sldSz cx="18288000" cy="10287000"/>
  <p:notesSz cx="6858000" cy="9144000"/>
  <p:embeddedFontLst>
    <p:embeddedFont>
      <p:font typeface="Great Vibes" charset="1" panose="02000507080000020002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Black Han Sans" charset="1" panose="00000000000000000000"/>
      <p:regular r:id="rId11"/>
    </p:embeddedFont>
    <p:embeddedFont>
      <p:font typeface="Eunjin" charset="1" panose="030B0600000101010101"/>
      <p:regular r:id="rId12"/>
    </p:embeddedFont>
    <p:embeddedFont>
      <p:font typeface="Horta" charset="1" panose="020C0706030708060507"/>
      <p:regular r:id="rId13"/>
    </p:embeddedFont>
    <p:embeddedFont>
      <p:font typeface="210 8비트" charset="1" panose="02020503020101020101"/>
      <p:regular r:id="rId14"/>
    </p:embeddedFont>
    <p:embeddedFont>
      <p:font typeface="210 8비트 Bold" charset="1" panose="02020503020101020101"/>
      <p:regular r:id="rId15"/>
    </p:embeddedFont>
    <p:embeddedFont>
      <p:font typeface="210 8비트 Light" charset="1" panose="02020503020101020101"/>
      <p:regular r:id="rId16"/>
    </p:embeddedFont>
    <p:embeddedFont>
      <p:font typeface="210 소월" charset="1" panose="02020503020101020101"/>
      <p:regular r:id="rId17"/>
    </p:embeddedFont>
    <p:embeddedFont>
      <p:font typeface="210 소월 Bold" charset="1" panose="02020503020101020101"/>
      <p:regular r:id="rId18"/>
    </p:embeddedFont>
    <p:embeddedFont>
      <p:font typeface="210 소월 Light" charset="1" panose="02020503020101020101"/>
      <p:regular r:id="rId19"/>
    </p:embeddedFont>
    <p:embeddedFont>
      <p:font typeface="Arita Dotum Bold" charset="1" panose="02020603020101020101"/>
      <p:regular r:id="rId20"/>
    </p:embeddedFont>
    <p:embeddedFont>
      <p:font typeface="Arita Dotum Thin" charset="1" panose="02020603020101020101"/>
      <p:regular r:id="rId21"/>
    </p:embeddedFont>
    <p:embeddedFont>
      <p:font typeface="Arita Dotum Light" charset="1" panose="02020603020101020101"/>
      <p:regular r:id="rId22"/>
    </p:embeddedFont>
    <p:embeddedFont>
      <p:font typeface="Arita Dotum Medium" charset="1" panose="02020603020101020101"/>
      <p:regular r:id="rId23"/>
    </p:embeddedFont>
    <p:embeddedFont>
      <p:font typeface="Arita Dotum Semi-Bold" charset="1" panose="02020603020101020101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39" Target="slides/slide15.xml" Type="http://schemas.openxmlformats.org/officeDocument/2006/relationships/slide"/><Relationship Id="rId4" Target="theme/theme1.xml" Type="http://schemas.openxmlformats.org/officeDocument/2006/relationships/theme"/><Relationship Id="rId40" Target="slides/slide16.xml" Type="http://schemas.openxmlformats.org/officeDocument/2006/relationships/slide"/><Relationship Id="rId41" Target="slides/slide1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430" r="-55295" b="-5462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11811944" cy="6745770"/>
            <a:chOff x="0" y="0"/>
            <a:chExt cx="15749258" cy="899436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060035"/>
              <a:ext cx="15749258" cy="7934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658"/>
                </a:lnSpc>
              </a:pPr>
              <a:r>
                <a:rPr lang="en-US" sz="13049">
                  <a:solidFill>
                    <a:srgbClr val="FF8E4F"/>
                  </a:solidFill>
                  <a:ea typeface="Arita Dotum Bold"/>
                </a:rPr>
                <a:t>인프라</a:t>
              </a:r>
            </a:p>
            <a:p>
              <a:pPr>
                <a:lnSpc>
                  <a:spcPts val="15658"/>
                </a:lnSpc>
              </a:pPr>
              <a:r>
                <a:rPr lang="en-US" sz="13049">
                  <a:solidFill>
                    <a:srgbClr val="FF8E4F"/>
                  </a:solidFill>
                  <a:ea typeface="Arita Dotum Bold"/>
                </a:rPr>
                <a:t>엔지니어링</a:t>
              </a:r>
            </a:p>
            <a:p>
              <a:pPr>
                <a:lnSpc>
                  <a:spcPts val="15658"/>
                </a:lnSpc>
              </a:pPr>
              <a:r>
                <a:rPr lang="en-US" sz="13048">
                  <a:solidFill>
                    <a:srgbClr val="FF8E4F"/>
                  </a:solidFill>
                  <a:ea typeface="Arita Dotum Bold"/>
                </a:rPr>
                <a:t>첫걸음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15749258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spc="127">
                  <a:solidFill>
                    <a:srgbClr val="FFFFFF"/>
                  </a:solidFill>
                  <a:ea typeface="Arita Dotum Medium"/>
                </a:rPr>
                <a:t>클라우드 시대에 맞는 인프라 엔지니어링 기초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8924925"/>
            <a:ext cx="1181194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Arita Dotum Thin"/>
                <a:ea typeface="Arita Dotum Thin"/>
              </a:rPr>
              <a:t>개발자, 어디로 가야 하는가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-491732" y="8206563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latin typeface="Arita Dotum Bold"/>
              </a:rPr>
              <a:t>IaaS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92679" y="1109275"/>
            <a:ext cx="8115300" cy="447675"/>
            <a:chOff x="0" y="0"/>
            <a:chExt cx="10820400" cy="5969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rita Dotum Semi-Bold"/>
                </a:rPr>
                <a:t>Infrastructure as a Service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828282"/>
                </a:solidFill>
                <a:ea typeface="Arita Dotum Bold"/>
              </a:rPr>
              <a:t>단점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378305" y="4848954"/>
            <a:ext cx="8115300" cy="407670"/>
            <a:chOff x="0" y="0"/>
            <a:chExt cx="10820400" cy="54356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BBC2C9"/>
                  </a:solidFill>
                  <a:latin typeface="Arita Dotum Semi-Bold"/>
                  <a:ea typeface="Arita Dotum Semi-Bold"/>
                </a:rPr>
                <a:t>과금_</a:t>
              </a:r>
              <a:r>
                <a:rPr lang="en-US" sz="2700">
                  <a:solidFill>
                    <a:srgbClr val="FFFFFF"/>
                  </a:solidFill>
                  <a:ea typeface="Arita Dotum Bold"/>
                </a:rPr>
                <a:t>클라우드 파산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A6A6A6"/>
                  </a:solidFill>
                  <a:latin typeface="Arita Dotum Bold"/>
                </a:rPr>
                <a:t>*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64432" y="6278620"/>
            <a:ext cx="8115300" cy="411480"/>
            <a:chOff x="0" y="0"/>
            <a:chExt cx="10820400" cy="54864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요금이 어떤 부분에서 발생하는지 파악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664432" y="7052050"/>
            <a:ext cx="8115300" cy="407670"/>
            <a:chOff x="0" y="0"/>
            <a:chExt cx="10820400" cy="5435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700" strike="noStrike" u="none">
                  <a:solidFill>
                    <a:srgbClr val="FFFFFF"/>
                  </a:solidFill>
                  <a:ea typeface="Arita Dotum Semi-Bold"/>
                </a:rPr>
                <a:t>리소스 경고 활용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664432" y="7825480"/>
            <a:ext cx="8115300" cy="407670"/>
            <a:chOff x="0" y="0"/>
            <a:chExt cx="10820400" cy="54356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700" strike="noStrike" u="none">
                  <a:solidFill>
                    <a:srgbClr val="FFFFFF"/>
                  </a:solidFill>
                  <a:ea typeface="Arita Dotum Semi-Bold"/>
                </a:rPr>
                <a:t>보안에 주의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664432" y="8598910"/>
            <a:ext cx="8115300" cy="407670"/>
            <a:chOff x="0" y="0"/>
            <a:chExt cx="10820400" cy="543560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779"/>
                </a:lnSpc>
                <a:spcBef>
                  <a:spcPct val="0"/>
                </a:spcBef>
              </a:pPr>
              <a:r>
                <a:rPr lang="en-US" sz="2700" strike="noStrike" u="none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장기 할인, 전용 서버, 베어메탈 검토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04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320282" y="514350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76385" y="2013711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828282"/>
                </a:solidFill>
                <a:ea typeface="Arita Dotum Bold"/>
              </a:rPr>
              <a:t>전용 서버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65521" y="6423786"/>
            <a:ext cx="8791529" cy="2762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서버 1대를 전부 점유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ea typeface="Arita Dotum"/>
              </a:rPr>
              <a:t>하드웨어 선택 가능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ea typeface="Arita Dotum"/>
              </a:rPr>
              <a:t>제어판으로 조작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"/>
                <a:ea typeface="Arita Dotum"/>
              </a:rPr>
              <a:t>IaaS와 연결</a:t>
            </a:r>
          </a:p>
          <a:p>
            <a:pPr>
              <a:lnSpc>
                <a:spcPts val="449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76385" y="7119111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베어메탈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65521" y="1337436"/>
            <a:ext cx="8791529" cy="220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Arita Dotum Medium"/>
                <a:ea typeface="Arita Dotum Medium"/>
              </a:rPr>
              <a:t>서버 1대를 전부 점유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ea typeface="Arita Dotum"/>
              </a:rPr>
              <a:t>하드웨어 선택 가능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ea typeface="Arita Dotum Medium"/>
              </a:rPr>
              <a:t>복잡하고 귀찮은 계약 플랜</a:t>
            </a:r>
          </a:p>
          <a:p>
            <a:pPr marL="539749" indent="-269875" lvl="1">
              <a:lnSpc>
                <a:spcPts val="4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ea typeface="Arita Dotum Medium"/>
              </a:rPr>
              <a:t>실제로 사용까지 걸리는 시간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베어메탈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50919" y="971550"/>
            <a:ext cx="605241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장점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과금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44000" y="5708418"/>
            <a:ext cx="8115300" cy="407670"/>
            <a:chOff x="0" y="0"/>
            <a:chExt cx="10820400" cy="5435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속도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6481848"/>
            <a:ext cx="8115300" cy="407670"/>
            <a:chOff x="0" y="0"/>
            <a:chExt cx="10820400" cy="5435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자유도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393269" y="1212532"/>
            <a:ext cx="8115300" cy="447675"/>
            <a:chOff x="0" y="0"/>
            <a:chExt cx="10820400" cy="59690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BBC2C9"/>
                  </a:solidFill>
                  <a:latin typeface="Arita Dotum Semi-Bold"/>
                </a:rPr>
                <a:t>Baremetal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베어메탈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50919" y="971550"/>
            <a:ext cx="605241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828282"/>
                </a:solidFill>
                <a:ea typeface="Arita Dotum Bold"/>
              </a:rPr>
              <a:t>단점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과금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44000" y="5708418"/>
            <a:ext cx="8115300" cy="407670"/>
            <a:chOff x="0" y="0"/>
            <a:chExt cx="10820400" cy="5435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속도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44000" y="6481848"/>
            <a:ext cx="8115300" cy="407670"/>
            <a:chOff x="0" y="0"/>
            <a:chExt cx="10820400" cy="5435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자유도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393269" y="1212532"/>
            <a:ext cx="8115300" cy="447675"/>
            <a:chOff x="0" y="0"/>
            <a:chExt cx="10820400" cy="59690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BBC2C9"/>
                  </a:solidFill>
                  <a:latin typeface="Arita Dotum Semi-Bold"/>
                </a:rPr>
                <a:t>Baremetal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1482826" y="1877337"/>
            <a:ext cx="11695415" cy="8776628"/>
          </a:xfrm>
          <a:custGeom>
            <a:avLst/>
            <a:gdLst/>
            <a:ahLst/>
            <a:cxnLst/>
            <a:rect r="r" b="b" t="t" l="l"/>
            <a:pathLst>
              <a:path h="8776628" w="11695415">
                <a:moveTo>
                  <a:pt x="0" y="0"/>
                </a:moveTo>
                <a:lnTo>
                  <a:pt x="11695414" y="0"/>
                </a:lnTo>
                <a:lnTo>
                  <a:pt x="11695414" y="8776629"/>
                </a:lnTo>
                <a:lnTo>
                  <a:pt x="0" y="87766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1092" y="730440"/>
            <a:ext cx="1422376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545454"/>
                </a:solidFill>
                <a:latin typeface="Arita Dotum Bold"/>
                <a:ea typeface="Arita Dotum Bold"/>
              </a:rPr>
              <a:t>그래서 어쩌라고 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450919" y="971550"/>
            <a:ext cx="605241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9623137" y="5248359"/>
            <a:ext cx="8115300" cy="411480"/>
            <a:chOff x="0" y="0"/>
            <a:chExt cx="10820400" cy="54864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전용 서버 / 베어메탈만 사용하기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23137" y="6019017"/>
            <a:ext cx="8115300" cy="407670"/>
            <a:chOff x="0" y="0"/>
            <a:chExt cx="10820400" cy="5435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IaaS를 전용 서버/베어메탈로 변경하기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623137" y="6792447"/>
            <a:ext cx="8115300" cy="407670"/>
            <a:chOff x="0" y="0"/>
            <a:chExt cx="10820400" cy="5435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전용 서버/베어메탈과 IaaS를 조합해서 사용하기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882976" y="2421252"/>
            <a:ext cx="10055026" cy="963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65"/>
              </a:lnSpc>
            </a:pPr>
            <a:r>
              <a:rPr lang="en-US" sz="6084" spc="-152">
                <a:solidFill>
                  <a:srgbClr val="FFFFFF"/>
                </a:solidFill>
                <a:latin typeface="Great Vibes"/>
                <a:ea typeface="Great Vibes"/>
              </a:rPr>
              <a:t>응~ 다 쓰면 그만이야~!!!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1397" y="0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1092" y="730440"/>
            <a:ext cx="1422376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545454"/>
                </a:solidFill>
                <a:latin typeface="Arita Dotum Bold"/>
                <a:ea typeface="Arita Dotum Bold"/>
              </a:rPr>
              <a:t>언제 써야 할까?</a:t>
            </a:r>
          </a:p>
        </p:txBody>
      </p:sp>
      <p:sp>
        <p:nvSpPr>
          <p:cNvPr name="AutoShape 4" id="4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722463" y="2598358"/>
            <a:ext cx="8767792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828282"/>
                </a:solidFill>
                <a:latin typeface="Arita Dotum Semi-Bold"/>
                <a:ea typeface="Arita Dotum Semi-Bold"/>
              </a:rPr>
              <a:t>전용 서버 / 베어메탈만 사용하기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1092" y="2598358"/>
            <a:ext cx="724858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2721">
                <a:solidFill>
                  <a:srgbClr val="FF8E4F"/>
                </a:solidFill>
                <a:latin typeface="Arita Dotum Semi-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2463" y="4380104"/>
            <a:ext cx="8767792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828282"/>
                </a:solidFill>
                <a:latin typeface="Arita Dotum Semi-Bold"/>
                <a:ea typeface="Arita Dotum Semi-Bold"/>
              </a:rPr>
              <a:t>IaaS를 전용 서버/베어메탈로 변경하기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1092" y="4380104"/>
            <a:ext cx="724858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2721">
                <a:solidFill>
                  <a:srgbClr val="FF8E4F"/>
                </a:solidFill>
                <a:latin typeface="Arita Dotum Semi-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2463" y="6161851"/>
            <a:ext cx="8767792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828282"/>
                </a:solidFill>
                <a:latin typeface="Arita Dotum Semi-Bold"/>
                <a:ea typeface="Arita Dotum Semi-Bold"/>
              </a:rPr>
              <a:t>전용 서버/베어메탈과 IaaS를 조합해서 사용하기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1092" y="6161851"/>
            <a:ext cx="724858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2721">
                <a:solidFill>
                  <a:srgbClr val="FF8E4F"/>
                </a:solidFill>
                <a:latin typeface="Arita Dotum Semi-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2463" y="3492947"/>
            <a:ext cx="8767792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FFFFFF"/>
                </a:solidFill>
                <a:latin typeface="Arita Dotum Semi-Bold"/>
                <a:ea typeface="Arita Dotum Semi-Bold"/>
              </a:rPr>
              <a:t>CPU 처리가 필요한 경우, 데이터베이스로만 사용하는 경우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2463" y="5267262"/>
            <a:ext cx="13272397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FFFFFF"/>
                </a:solidFill>
                <a:latin typeface="Arita Dotum Semi-Bold"/>
                <a:ea typeface="Arita Dotum Semi-Bold"/>
              </a:rPr>
              <a:t>서버의 부하가 얼마나 걸리는지 모를 경우, 성능이 한계에 도달한 경우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2463" y="7049008"/>
            <a:ext cx="10951985" cy="468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</a:pPr>
            <a:r>
              <a:rPr lang="en-US" sz="2721">
                <a:solidFill>
                  <a:srgbClr val="FFFFFF"/>
                </a:solidFill>
                <a:ea typeface="Arita Dotum Semi-Bold"/>
              </a:rPr>
              <a:t>시스템 확장이나 마이그레이션에 유연하게 대처해야 하는 경우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-2508459"/>
            <a:ext cx="5755226" cy="12478145"/>
          </a:xfrm>
          <a:custGeom>
            <a:avLst/>
            <a:gdLst/>
            <a:ahLst/>
            <a:cxnLst/>
            <a:rect r="r" b="b" t="t" l="l"/>
            <a:pathLst>
              <a:path h="12478145" w="5755226">
                <a:moveTo>
                  <a:pt x="0" y="0"/>
                </a:moveTo>
                <a:lnTo>
                  <a:pt x="5755226" y="0"/>
                </a:lnTo>
                <a:lnTo>
                  <a:pt x="5755226" y="12478145"/>
                </a:lnTo>
                <a:lnTo>
                  <a:pt x="0" y="12478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783926" y="1761129"/>
            <a:ext cx="7027501" cy="3086100"/>
            <a:chOff x="0" y="0"/>
            <a:chExt cx="1850865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50865" cy="812800"/>
            </a:xfrm>
            <a:custGeom>
              <a:avLst/>
              <a:gdLst/>
              <a:ahLst/>
              <a:cxnLst/>
              <a:rect r="r" b="b" t="t" l="l"/>
              <a:pathLst>
                <a:path h="812800" w="1850865">
                  <a:moveTo>
                    <a:pt x="1850865" y="0"/>
                  </a:moveTo>
                  <a:lnTo>
                    <a:pt x="0" y="0"/>
                  </a:lnTo>
                  <a:lnTo>
                    <a:pt x="0" y="624840"/>
                  </a:lnTo>
                  <a:lnTo>
                    <a:pt x="157480" y="624840"/>
                  </a:lnTo>
                  <a:lnTo>
                    <a:pt x="157480" y="812800"/>
                  </a:lnTo>
                  <a:lnTo>
                    <a:pt x="463550" y="624840"/>
                  </a:lnTo>
                  <a:lnTo>
                    <a:pt x="1850865" y="624840"/>
                  </a:lnTo>
                  <a:lnTo>
                    <a:pt x="185086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0"/>
              <a:ext cx="1850865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640"/>
                </a:lnSpc>
              </a:pPr>
              <a:r>
                <a:rPr lang="en-US" sz="4800">
                  <a:solidFill>
                    <a:srgbClr val="000000"/>
                  </a:solidFill>
                  <a:latin typeface="210 8비트"/>
                  <a:ea typeface="210 8비트"/>
                </a:rPr>
                <a:t>질문 받습니다 .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66724" cy="10428885"/>
          </a:xfrm>
          <a:custGeom>
            <a:avLst/>
            <a:gdLst/>
            <a:ahLst/>
            <a:cxnLst/>
            <a:rect r="r" b="b" t="t" l="l"/>
            <a:pathLst>
              <a:path h="10428885" w="18466724">
                <a:moveTo>
                  <a:pt x="0" y="0"/>
                </a:moveTo>
                <a:lnTo>
                  <a:pt x="18466724" y="0"/>
                </a:lnTo>
                <a:lnTo>
                  <a:pt x="18466724" y="10428885"/>
                </a:lnTo>
                <a:lnTo>
                  <a:pt x="0" y="104288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-1336" t="-371" r="-133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99764" y="2724433"/>
            <a:ext cx="7561418" cy="40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799">
                <a:solidFill>
                  <a:srgbClr val="BBC2C9"/>
                </a:solidFill>
                <a:latin typeface="Eunjin"/>
              </a:rPr>
              <a:t>https://baby-daramg.tistory.com/10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99764" y="3392048"/>
            <a:ext cx="9364671" cy="40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799">
                <a:solidFill>
                  <a:srgbClr val="BBC2C9"/>
                </a:solidFill>
                <a:latin typeface="Eunjin"/>
              </a:rPr>
              <a:t>https://velog.io/@moon_happy/Iaas-PaaS-SaaS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9764" y="4057528"/>
            <a:ext cx="12524659" cy="40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799">
                <a:solidFill>
                  <a:srgbClr val="BBC2C9"/>
                </a:solidFill>
                <a:latin typeface="Eunjin"/>
              </a:rPr>
              <a:t>https://kr.teradata.com/insights/data-architecture/intro-to-paas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893040" y="1276350"/>
            <a:ext cx="10430998" cy="115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0"/>
              </a:lnSpc>
            </a:pPr>
            <a:r>
              <a:rPr lang="en-US" sz="9200" spc="-184">
                <a:solidFill>
                  <a:srgbClr val="545454"/>
                </a:solidFill>
                <a:latin typeface="210 소월"/>
              </a:rPr>
              <a:t>REFERENCE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9764" y="4723008"/>
            <a:ext cx="10618362" cy="408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sz="2799">
                <a:solidFill>
                  <a:srgbClr val="BBC2C9"/>
                </a:solidFill>
                <a:latin typeface="Eunjin"/>
              </a:rPr>
              <a:t>https://library.gabia.com/contents/infrahosting/9335/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430" r="-55295" b="-5462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83480" y="1683128"/>
            <a:ext cx="14260647" cy="1133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3"/>
              </a:lnSpc>
            </a:pPr>
            <a:r>
              <a:rPr lang="en-US" sz="7436">
                <a:solidFill>
                  <a:srgbClr val="393939"/>
                </a:solidFill>
                <a:ea typeface="Arita Dotum Bold"/>
              </a:rPr>
              <a:t>강의 목표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50817" y="3372700"/>
            <a:ext cx="8755294" cy="557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27"/>
              </a:lnSpc>
            </a:pPr>
            <a:r>
              <a:rPr lang="en-US" sz="14133" spc="-706">
                <a:solidFill>
                  <a:srgbClr val="FF3131"/>
                </a:solidFill>
                <a:ea typeface="Black Han Sans"/>
              </a:rPr>
              <a:t>빠</a:t>
            </a:r>
            <a:r>
              <a:rPr lang="en-US" sz="14133" spc="-706">
                <a:solidFill>
                  <a:srgbClr val="FFFFFF"/>
                </a:solidFill>
                <a:ea typeface="Black Han Sans"/>
              </a:rPr>
              <a:t>르</a:t>
            </a:r>
            <a:r>
              <a:rPr lang="en-US" sz="14133" spc="-706">
                <a:solidFill>
                  <a:srgbClr val="FFFFFF"/>
                </a:solidFill>
                <a:latin typeface="Black Han Sans"/>
                <a:ea typeface="Black Han Sans"/>
              </a:rPr>
              <a:t>다,</a:t>
            </a:r>
          </a:p>
          <a:p>
            <a:pPr algn="l">
              <a:lnSpc>
                <a:spcPts val="13427"/>
              </a:lnSpc>
            </a:pPr>
            <a:r>
              <a:rPr lang="en-US" sz="14133" spc="-706">
                <a:solidFill>
                  <a:srgbClr val="FFBD59"/>
                </a:solidFill>
                <a:ea typeface="Black Han Sans"/>
              </a:rPr>
              <a:t>편</a:t>
            </a:r>
            <a:r>
              <a:rPr lang="en-US" sz="14133" spc="-706">
                <a:solidFill>
                  <a:srgbClr val="FFFFFF"/>
                </a:solidFill>
                <a:latin typeface="Black Han Sans"/>
                <a:ea typeface="Black Han Sans"/>
              </a:rPr>
              <a:t>하다,</a:t>
            </a:r>
          </a:p>
          <a:p>
            <a:pPr algn="l">
              <a:lnSpc>
                <a:spcPts val="13427"/>
              </a:lnSpc>
            </a:pPr>
            <a:r>
              <a:rPr lang="en-US" sz="14133" spc="-706">
                <a:solidFill>
                  <a:srgbClr val="FFFFFF"/>
                </a:solidFill>
                <a:latin typeface="Black Han Sans"/>
              </a:rPr>
              <a:t>&amp; </a:t>
            </a:r>
            <a:r>
              <a:rPr lang="en-US" sz="14133" spc="-706">
                <a:solidFill>
                  <a:srgbClr val="7ED957"/>
                </a:solidFill>
                <a:ea typeface="Black Han Sans"/>
              </a:rPr>
              <a:t>돈</a:t>
            </a:r>
            <a:r>
              <a:rPr lang="en-US" sz="14133" spc="-706">
                <a:solidFill>
                  <a:srgbClr val="FFFFFF"/>
                </a:solidFill>
                <a:latin typeface="Black Han Sans"/>
                <a:ea typeface="Black Han Sans"/>
              </a:rPr>
              <a:t>이 된다.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430" r="-55295" b="-5462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7294" y="4515511"/>
            <a:ext cx="5371250" cy="1246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816"/>
              </a:lnSpc>
            </a:pPr>
            <a:r>
              <a:rPr lang="en-US" sz="8180">
                <a:solidFill>
                  <a:srgbClr val="828282"/>
                </a:solidFill>
                <a:ea typeface="Arita Dotum Bold"/>
              </a:rPr>
              <a:t>목차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791625" y="3769859"/>
            <a:ext cx="9060483" cy="1582530"/>
            <a:chOff x="0" y="0"/>
            <a:chExt cx="12080644" cy="211004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464697" y="-23222"/>
              <a:ext cx="11615947" cy="819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30"/>
                </a:lnSpc>
              </a:pPr>
              <a:r>
                <a:rPr lang="en-US" sz="3941">
                  <a:solidFill>
                    <a:srgbClr val="FFFFFF"/>
                  </a:solidFill>
                  <a:ea typeface="Arita Dotum Semi-Bold"/>
                </a:rPr>
                <a:t>인프라의 변천과 특징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445318"/>
              <a:ext cx="12080644" cy="6563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79"/>
                </a:lnSpc>
              </a:pPr>
            </a:p>
          </p:txBody>
        </p:sp>
      </p:grpSp>
      <p:sp>
        <p:nvSpPr>
          <p:cNvPr name="AutoShape 7" id="7"/>
          <p:cNvSpPr/>
          <p:nvPr/>
        </p:nvSpPr>
        <p:spPr>
          <a:xfrm rot="-5400000">
            <a:off x="2240176" y="5524030"/>
            <a:ext cx="11067109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플랫폼을 제공하는 PaaS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44000" y="5761964"/>
            <a:ext cx="8115300" cy="407670"/>
            <a:chOff x="0" y="0"/>
            <a:chExt cx="10820400" cy="54356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  <a:ea typeface="Arita Dotum Semi-Bold"/>
                </a:rPr>
                <a:t>인프라를 제공하는 IaaS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6583019"/>
            <a:ext cx="8115300" cy="407670"/>
            <a:chOff x="0" y="0"/>
            <a:chExt cx="10820400" cy="5435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전용 서버와 베어메탈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66354" y="785429"/>
            <a:ext cx="12220488" cy="8472871"/>
          </a:xfrm>
          <a:custGeom>
            <a:avLst/>
            <a:gdLst/>
            <a:ahLst/>
            <a:cxnLst/>
            <a:rect r="r" b="b" t="t" l="l"/>
            <a:pathLst>
              <a:path h="8472871" w="12220488">
                <a:moveTo>
                  <a:pt x="0" y="0"/>
                </a:moveTo>
                <a:lnTo>
                  <a:pt x="12220488" y="0"/>
                </a:lnTo>
                <a:lnTo>
                  <a:pt x="12220488" y="8472871"/>
                </a:lnTo>
                <a:lnTo>
                  <a:pt x="0" y="84728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444110" y="665798"/>
            <a:ext cx="9065263" cy="725805"/>
            <a:chOff x="0" y="0"/>
            <a:chExt cx="12087017" cy="96774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183151" y="-104775"/>
              <a:ext cx="10903867" cy="10725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Arita Dotum Semi-Bold"/>
                </a:rPr>
                <a:t>Cloud Service Models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66675"/>
              <a:ext cx="901453" cy="6738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22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217808" y="3170265"/>
            <a:ext cx="8115300" cy="883920"/>
            <a:chOff x="0" y="0"/>
            <a:chExt cx="10820400" cy="117856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059167" y="-57150"/>
              <a:ext cx="9761233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Gmail, Trello, Slack</a:t>
              </a:r>
            </a:p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Acumbamail, Office 365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217808" y="4814842"/>
            <a:ext cx="8115300" cy="883920"/>
            <a:chOff x="0" y="0"/>
            <a:chExt cx="10820400" cy="11785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1059167" y="-57150"/>
              <a:ext cx="9761233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Fiynn, Cloud Foundry</a:t>
              </a:r>
            </a:p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Heroku, OpenShift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145827" y="6989499"/>
            <a:ext cx="8115300" cy="883920"/>
            <a:chOff x="0" y="0"/>
            <a:chExt cx="10820400" cy="117856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1059167" y="-57150"/>
              <a:ext cx="9761233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Network Architects</a:t>
              </a:r>
            </a:p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IT Administrators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217808" y="6989499"/>
            <a:ext cx="8115300" cy="883920"/>
            <a:chOff x="0" y="0"/>
            <a:chExt cx="10820400" cy="117856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1059167" y="-57150"/>
              <a:ext cx="9761233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Stackscale, AWS, </a:t>
              </a:r>
            </a:p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VMware, Azure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145827" y="4814842"/>
            <a:ext cx="8115300" cy="883920"/>
            <a:chOff x="0" y="0"/>
            <a:chExt cx="10820400" cy="117856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1059167" y="-57150"/>
              <a:ext cx="9761233" cy="1235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Software</a:t>
              </a:r>
            </a:p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Developers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145827" y="3408390"/>
            <a:ext cx="8115300" cy="407670"/>
            <a:chOff x="0" y="0"/>
            <a:chExt cx="10820400" cy="54356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Arita Dotum Semi-Bold"/>
                </a:rPr>
                <a:t>End users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28127" y="180023"/>
            <a:ext cx="360153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6"/>
              </a:lnSpc>
            </a:pPr>
            <a:r>
              <a:rPr lang="en-US" sz="3089">
                <a:solidFill>
                  <a:srgbClr val="FF8E4F"/>
                </a:solidFill>
                <a:ea typeface="Arita Dotum Bold"/>
              </a:rPr>
              <a:t>클라우드 컴퓨팅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9430" r="-55295" b="-5462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4086" y="816653"/>
            <a:ext cx="16599827" cy="8299914"/>
          </a:xfrm>
          <a:custGeom>
            <a:avLst/>
            <a:gdLst/>
            <a:ahLst/>
            <a:cxnLst/>
            <a:rect r="r" b="b" t="t" l="l"/>
            <a:pathLst>
              <a:path h="8299914" w="16599827">
                <a:moveTo>
                  <a:pt x="0" y="0"/>
                </a:moveTo>
                <a:lnTo>
                  <a:pt x="16599828" y="0"/>
                </a:lnTo>
                <a:lnTo>
                  <a:pt x="16599828" y="8299913"/>
                </a:lnTo>
                <a:lnTo>
                  <a:pt x="0" y="82999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latin typeface="Arita Dotum Bold"/>
              </a:rPr>
              <a:t>PaaS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92679" y="1109275"/>
            <a:ext cx="8115300" cy="447675"/>
            <a:chOff x="0" y="0"/>
            <a:chExt cx="10820400" cy="5969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rita Dotum Semi-Bold"/>
                </a:rPr>
                <a:t>Platform as a Service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장점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앱 개발에 집중 할 수 있다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44000" y="5708418"/>
            <a:ext cx="8115300" cy="407670"/>
            <a:chOff x="0" y="0"/>
            <a:chExt cx="10820400" cy="54356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스펙 변경이 쉽다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6481848"/>
            <a:ext cx="8115300" cy="407670"/>
            <a:chOff x="0" y="0"/>
            <a:chExt cx="10820400" cy="5435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일정 기간 무료로 플랜을 제공하기도 한다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latin typeface="Arita Dotum Bold"/>
              </a:rPr>
              <a:t>PaaS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92679" y="1109275"/>
            <a:ext cx="8115300" cy="447675"/>
            <a:chOff x="0" y="0"/>
            <a:chExt cx="10820400" cy="5969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rita Dotum Semi-Bold"/>
                </a:rPr>
                <a:t>Platform as a Service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828282"/>
                </a:solidFill>
                <a:ea typeface="Arita Dotum Bold"/>
              </a:rPr>
              <a:t>단점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서비스 자유도가 낮다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44000" y="5708418"/>
            <a:ext cx="8115300" cy="407670"/>
            <a:chOff x="0" y="0"/>
            <a:chExt cx="10820400" cy="54356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서비스 제공 업체에 종속적이다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6481848"/>
            <a:ext cx="8115300" cy="407670"/>
            <a:chOff x="0" y="0"/>
            <a:chExt cx="10820400" cy="5435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서비스 안에 애플리케이션을 직접 구축해야 한다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71092" y="730440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latin typeface="Arita Dotum Bold"/>
              </a:rPr>
              <a:t>IaaS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092679" y="1109275"/>
            <a:ext cx="8115300" cy="447675"/>
            <a:chOff x="0" y="0"/>
            <a:chExt cx="10820400" cy="5969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059167" y="-57150"/>
              <a:ext cx="9761233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Arita Dotum Semi-Bold"/>
                </a:rPr>
                <a:t>Infrastructure as a Service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-491732" y="1721040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76385" y="3375213"/>
            <a:ext cx="563684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6399">
                <a:solidFill>
                  <a:srgbClr val="FF8E4F"/>
                </a:solidFill>
                <a:ea typeface="Arita Dotum Bold"/>
              </a:rPr>
              <a:t>장점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144000" y="4937760"/>
            <a:ext cx="8115300" cy="411480"/>
            <a:chOff x="0" y="0"/>
            <a:chExt cx="10820400" cy="54864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과금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6989" cy="6057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144000" y="5708418"/>
            <a:ext cx="8115300" cy="407670"/>
            <a:chOff x="0" y="0"/>
            <a:chExt cx="10820400" cy="54356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속도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44000" y="6481848"/>
            <a:ext cx="8115300" cy="407670"/>
            <a:chOff x="0" y="0"/>
            <a:chExt cx="10820400" cy="54356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059167" y="-57150"/>
              <a:ext cx="9761233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ea typeface="Arita Dotum Semi-Bold"/>
                </a:rPr>
                <a:t>서버 생성 자유도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806989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79"/>
                </a:lnSpc>
              </a:pPr>
              <a:r>
                <a:rPr lang="en-US" sz="2700">
                  <a:solidFill>
                    <a:srgbClr val="FF8E4F"/>
                  </a:solidFill>
                  <a:latin typeface="Arita Dotum Semi-Bold"/>
                </a:rPr>
                <a:t>03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11397" y="-104053"/>
            <a:ext cx="11808905" cy="11808905"/>
          </a:xfrm>
          <a:custGeom>
            <a:avLst/>
            <a:gdLst/>
            <a:ahLst/>
            <a:cxnLst/>
            <a:rect r="r" b="b" t="t" l="l"/>
            <a:pathLst>
              <a:path h="11808905" w="11808905">
                <a:moveTo>
                  <a:pt x="0" y="0"/>
                </a:moveTo>
                <a:lnTo>
                  <a:pt x="11808906" y="0"/>
                </a:lnTo>
                <a:lnTo>
                  <a:pt x="11808906" y="11808905"/>
                </a:lnTo>
                <a:lnTo>
                  <a:pt x="0" y="118089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42598" y="389302"/>
            <a:ext cx="3264018" cy="4880059"/>
          </a:xfrm>
          <a:custGeom>
            <a:avLst/>
            <a:gdLst/>
            <a:ahLst/>
            <a:cxnLst/>
            <a:rect r="r" b="b" t="t" l="l"/>
            <a:pathLst>
              <a:path h="4880059" w="3264018">
                <a:moveTo>
                  <a:pt x="0" y="0"/>
                </a:moveTo>
                <a:lnTo>
                  <a:pt x="3264018" y="0"/>
                </a:lnTo>
                <a:lnTo>
                  <a:pt x="3264018" y="4880060"/>
                </a:lnTo>
                <a:lnTo>
                  <a:pt x="0" y="48800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71" r="0" b="-307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9850" y="316102"/>
            <a:ext cx="3717161" cy="5015170"/>
          </a:xfrm>
          <a:custGeom>
            <a:avLst/>
            <a:gdLst/>
            <a:ahLst/>
            <a:cxnLst/>
            <a:rect r="r" b="b" t="t" l="l"/>
            <a:pathLst>
              <a:path h="5015170" w="3717161">
                <a:moveTo>
                  <a:pt x="0" y="0"/>
                </a:moveTo>
                <a:lnTo>
                  <a:pt x="3717161" y="0"/>
                </a:lnTo>
                <a:lnTo>
                  <a:pt x="3717161" y="5015170"/>
                </a:lnTo>
                <a:lnTo>
                  <a:pt x="0" y="50151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317" r="0" b="-931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0462" y="5901713"/>
            <a:ext cx="4589526" cy="3901892"/>
          </a:xfrm>
          <a:custGeom>
            <a:avLst/>
            <a:gdLst/>
            <a:ahLst/>
            <a:cxnLst/>
            <a:rect r="r" b="b" t="t" l="l"/>
            <a:pathLst>
              <a:path h="3901892" w="4589526">
                <a:moveTo>
                  <a:pt x="0" y="0"/>
                </a:moveTo>
                <a:lnTo>
                  <a:pt x="4589526" y="0"/>
                </a:lnTo>
                <a:lnTo>
                  <a:pt x="4589526" y="3901892"/>
                </a:lnTo>
                <a:lnTo>
                  <a:pt x="0" y="3901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811" r="0" b="-881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655474" y="5901713"/>
            <a:ext cx="4658581" cy="3996421"/>
          </a:xfrm>
          <a:custGeom>
            <a:avLst/>
            <a:gdLst/>
            <a:ahLst/>
            <a:cxnLst/>
            <a:rect r="r" b="b" t="t" l="l"/>
            <a:pathLst>
              <a:path h="3996421" w="4658581">
                <a:moveTo>
                  <a:pt x="0" y="0"/>
                </a:moveTo>
                <a:lnTo>
                  <a:pt x="4658581" y="0"/>
                </a:lnTo>
                <a:lnTo>
                  <a:pt x="4658581" y="3996421"/>
                </a:lnTo>
                <a:lnTo>
                  <a:pt x="0" y="39964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3752" r="0" b="-2816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7013787" y="3563506"/>
            <a:ext cx="2954733" cy="0"/>
          </a:xfrm>
          <a:prstGeom prst="line">
            <a:avLst/>
          </a:prstGeom>
          <a:ln cap="flat" w="38100">
            <a:solidFill>
              <a:srgbClr val="FF8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7" id="7"/>
          <p:cNvSpPr/>
          <p:nvPr/>
        </p:nvSpPr>
        <p:spPr>
          <a:xfrm>
            <a:off x="7013787" y="8455888"/>
            <a:ext cx="2954733" cy="0"/>
          </a:xfrm>
          <a:prstGeom prst="line">
            <a:avLst/>
          </a:prstGeom>
          <a:ln cap="flat" w="38100">
            <a:solidFill>
              <a:srgbClr val="FF8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" id="8"/>
          <p:cNvSpPr/>
          <p:nvPr/>
        </p:nvSpPr>
        <p:spPr>
          <a:xfrm>
            <a:off x="-491732" y="5583687"/>
            <a:ext cx="19271464" cy="0"/>
          </a:xfrm>
          <a:prstGeom prst="line">
            <a:avLst/>
          </a:prstGeom>
          <a:ln cap="rnd" w="19050">
            <a:solidFill>
              <a:srgbClr val="39393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6768950" y="2193325"/>
            <a:ext cx="3307016" cy="1027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31"/>
              </a:lnSpc>
            </a:pPr>
            <a:r>
              <a:rPr lang="en-US" sz="7631">
                <a:solidFill>
                  <a:srgbClr val="28FF0D"/>
                </a:solidFill>
                <a:latin typeface="Horta Bold"/>
              </a:rPr>
              <a:t>SCALE_UP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906341" y="7086066"/>
            <a:ext cx="3062179" cy="1027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31"/>
              </a:lnSpc>
            </a:pPr>
            <a:r>
              <a:rPr lang="en-US" sz="7631">
                <a:solidFill>
                  <a:srgbClr val="28FF0D"/>
                </a:solidFill>
                <a:latin typeface="Horta Bold"/>
              </a:rPr>
              <a:t>SCALE_</a:t>
            </a:r>
            <a:r>
              <a:rPr lang="en-US" sz="7631">
                <a:solidFill>
                  <a:srgbClr val="28FF0D"/>
                </a:solidFill>
                <a:latin typeface="Horta Bold"/>
              </a:rPr>
              <a:t>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36745" y="297052"/>
            <a:ext cx="2584158" cy="46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0"/>
              </a:lnSpc>
            </a:pPr>
            <a:r>
              <a:rPr lang="en-US" sz="2934">
                <a:solidFill>
                  <a:srgbClr val="FF8E4F"/>
                </a:solidFill>
                <a:latin typeface="Arita Dotum Bold"/>
              </a:rPr>
              <a:t>IaaS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DAF9NZXCfKo</dc:identifier>
  <dcterms:modified xsi:type="dcterms:W3CDTF">2011-08-01T06:04:30Z</dcterms:modified>
  <cp:revision>1</cp:revision>
  <dc:title>검은색 주황색 어두운 단순한 디지털 금융 기술(핀테크) 기술 프레젠테이션</dc:title>
</cp:coreProperties>
</file>

<file path=docProps/thumbnail.jpeg>
</file>